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2238" y="-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ECFB9-77F6-4D7D-BBE2-EFFA26D4157D}" type="datetimeFigureOut">
              <a:rPr lang="fr-FR" smtClean="0"/>
              <a:pPr/>
              <a:t>02/06/2016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FE387-E8EA-40E0-9836-A81A2C23AF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90" y="1002510"/>
          <a:ext cx="6429398" cy="864298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00198"/>
                <a:gridCol w="1357322"/>
                <a:gridCol w="1428760"/>
                <a:gridCol w="2143118"/>
              </a:tblGrid>
              <a:tr h="23585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/>
                        <a:t>Nom du médicament</a:t>
                      </a:r>
                      <a:endParaRPr lang="fr-FR" sz="1600" b="1" dirty="0"/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Indications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Posologies</a:t>
                      </a:r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usuelles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Plan de prise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Afinitor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Evérolimus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Rein</a:t>
                      </a:r>
                    </a:p>
                    <a:p>
                      <a:pPr algn="ctr"/>
                      <a:r>
                        <a:rPr lang="fr-FR" sz="1200" dirty="0" smtClean="0"/>
                        <a:t>Sein</a:t>
                      </a:r>
                    </a:p>
                    <a:p>
                      <a:pPr algn="ctr"/>
                      <a:r>
                        <a:rPr lang="fr-FR" sz="1200" dirty="0" smtClean="0"/>
                        <a:t>Pancréas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10 mg/j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/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Anandron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Nilutamide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Prostate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fr-FR" sz="1200" u="none" strike="noStrik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300 mg/j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Puis 150 mg/j</a:t>
                      </a:r>
                      <a:endParaRPr lang="fr-FR" sz="12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ou plusieurs prises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Pendant ou en dehors du repas</a:t>
                      </a: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Androcur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 smtClean="0"/>
                        <a:t>Cyprotérone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Prostate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200 à 300 mg/j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ou plusieurs prises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Pendant ou en dehors du repas</a:t>
                      </a:r>
                      <a:endParaRPr lang="fr-FR" sz="1200" dirty="0"/>
                    </a:p>
                  </a:txBody>
                  <a:tcPr/>
                </a:tc>
              </a:tr>
              <a:tr h="62550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Arimidex</a:t>
                      </a:r>
                      <a:r>
                        <a:rPr lang="fr-FR" sz="1400" b="1" dirty="0"/>
                        <a:t>®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Anastrozole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Sein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1 mg/j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Aromasine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Exémestane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Sein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25 mg/j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</a:p>
                  </a:txBody>
                  <a:tcPr/>
                </a:tc>
              </a:tr>
              <a:tr h="64725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Belustine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Lomustine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Tumeurs cérébrales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(Poumon, Mélanome, Myélome, Lymphomes)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100 à 130 </a:t>
                      </a:r>
                      <a:r>
                        <a:rPr lang="fr-FR" sz="1100" dirty="0" smtClean="0">
                          <a:solidFill>
                            <a:schemeClr val="tx1"/>
                          </a:solidFill>
                        </a:rPr>
                        <a:t>mg/m</a:t>
                      </a:r>
                      <a:r>
                        <a:rPr lang="fr-FR" sz="11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100" baseline="0" dirty="0" smtClean="0">
                          <a:solidFill>
                            <a:schemeClr val="tx1"/>
                          </a:solidFill>
                        </a:rPr>
                        <a:t>75 mg/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fr-FR" sz="1200" baseline="3000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si toxicité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Même heure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 soir au coucher ou 3h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après le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8091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 smtClean="0"/>
                        <a:t>Bosulif</a:t>
                      </a:r>
                      <a:r>
                        <a:rPr lang="fr-FR" sz="1400" b="1" dirty="0" smtClean="0"/>
                        <a:t>® </a:t>
                      </a: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Bosutinib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Leucémie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(LMC)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500 mg/j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Même heure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Au cours du repas</a:t>
                      </a: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err="1" smtClean="0"/>
                        <a:t>Caprelsa</a:t>
                      </a:r>
                      <a:r>
                        <a:rPr lang="fr-FR" sz="1400" b="1" dirty="0" smtClean="0"/>
                        <a:t>® </a:t>
                      </a: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Vandétanib</a:t>
                      </a:r>
                      <a:r>
                        <a:rPr lang="fr-FR" sz="1400" dirty="0" smtClean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Thyroïde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300 mg/j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Prise unique</a:t>
                      </a:r>
                    </a:p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Grand verre </a:t>
                      </a:r>
                      <a:r>
                        <a:rPr lang="fr-FR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d’eau non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gazeuse, heure fixe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  <a:r>
                        <a:rPr lang="fr-FR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Casodex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Bicalutamide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Prostate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50 à 150 mg/j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Même heure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Celltop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Etoposide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Testicule, Poumon, </a:t>
                      </a:r>
                      <a:r>
                        <a:rPr lang="fr-FR" sz="12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Choriocarcinomes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placentaires, Sein, Lymphomes, Leucémies aigues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Posologie en surface corporelle, variable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en fonction du protocole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Plusieurs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prises par jour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Cotellic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Cobimétinib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Mélanome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60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unique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Même heure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</a:p>
                  </a:txBody>
                  <a:tcPr marL="944" marR="944" marT="1819" marB="1819"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350103" y="166654"/>
            <a:ext cx="4485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Médicaments anticancéreux oraux</a:t>
            </a:r>
            <a:endParaRPr lang="fr-FR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29198" y="777689"/>
            <a:ext cx="18213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chemeClr val="accent3">
                    <a:lumMod val="50000"/>
                  </a:schemeClr>
                </a:solidFill>
              </a:rPr>
              <a:t>(liste non exhaustive Juin 2016)</a:t>
            </a:r>
            <a:endParaRPr lang="fr-FR" sz="1000" dirty="0"/>
          </a:p>
        </p:txBody>
      </p:sp>
      <p:sp>
        <p:nvSpPr>
          <p:cNvPr id="7" name="ZoneTexte 6"/>
          <p:cNvSpPr txBox="1"/>
          <p:nvPr/>
        </p:nvSpPr>
        <p:spPr>
          <a:xfrm>
            <a:off x="142852" y="746911"/>
            <a:ext cx="2960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Sources: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medit</a:t>
            </a:r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 Haute-Normandie;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ROHLim</a:t>
            </a:r>
            <a:endParaRPr lang="fr-F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90" y="666720"/>
          <a:ext cx="6429420" cy="904292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00198"/>
                <a:gridCol w="1357322"/>
                <a:gridCol w="1428760"/>
                <a:gridCol w="2143140"/>
              </a:tblGrid>
              <a:tr h="23585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/>
                        <a:t>Nom du médicament</a:t>
                      </a:r>
                      <a:endParaRPr lang="fr-FR" sz="1600" b="1" dirty="0"/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Indications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Posologies</a:t>
                      </a:r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usuelles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Plan de prise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Distilbène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Diéthylstilbestrol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Prostate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3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Plusieurs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prises par jour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Endoxan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Cyclophosphamide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Indications multiples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Posologie variable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en fonction du protocole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Prise unique </a:t>
                      </a:r>
                      <a:r>
                        <a:rPr lang="fr-F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matin à jeun.</a:t>
                      </a:r>
                    </a:p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Prendre un grand verre d’eau et boire un autre verre</a:t>
                      </a:r>
                    </a:p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immédiatement après.</a:t>
                      </a:r>
                    </a:p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 est conseillé de </a:t>
                      </a:r>
                      <a:r>
                        <a:rPr lang="fr-FR" sz="12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boire au moins 2 litres d’eau par jour et de privilégier les eaux</a:t>
                      </a:r>
                    </a:p>
                    <a:p>
                      <a:pPr algn="ctr"/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alcalines type Eau de Vichy, St </a:t>
                      </a:r>
                      <a:r>
                        <a:rPr lang="fr-FR" sz="1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Yorre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Erivedge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Vismodegib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Cancer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</a:rPr>
                        <a:t>Baso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-cellulaire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 mg/j</a:t>
                      </a:r>
                      <a:endParaRPr lang="fr-FR" sz="12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Estracyt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Estramustine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Prostate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4 à 6 gélules en fonction du protocole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Plusieurs prises par jour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ou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Femara</a:t>
                      </a:r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®</a:t>
                      </a: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Létrozole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2,5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725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Giotrif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endParaRPr lang="fr-FR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Afatinib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40 mg/j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</a:t>
                      </a:r>
                      <a:r>
                        <a:rPr lang="fr-FR" sz="1200" baseline="0" dirty="0" smtClean="0"/>
                        <a:t> unique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En dehors du repas (3h avant ou 1h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8091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Glivec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</a:rPr>
                        <a:t>Imatinib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Leucémie (LMC)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GIST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Hémato…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variable en fonction du protocole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 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Au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cours du plus gros repas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ou deux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prises matin et soir  au cours du repas (&lt; 800 mg/j)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Hycamtin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Topotécan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en surface corporelle variable en fonction du protocole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Inlyta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endParaRPr lang="fr-FR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Axitinib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Rein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5 mg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Deux fois par jour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 séparées de 12 h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Iressa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endParaRPr lang="fr-FR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Géfitinib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250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err="1" smtClean="0">
                          <a:solidFill>
                            <a:schemeClr val="tx1"/>
                          </a:solidFill>
                        </a:rPr>
                        <a:t>Jakavi</a:t>
                      </a:r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®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</a:rPr>
                        <a:t>Ruxolitinib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Maladie de Vaquez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variable en fonction du protocole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Maximum 2x 25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Plusieurs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prises par jour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Pendant ou en dehors du repas</a:t>
                      </a:r>
                    </a:p>
                  </a:txBody>
                  <a:tcPr marL="944" marR="944" marT="1819" marB="1819"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58439" y="83074"/>
            <a:ext cx="4485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Médicaments anticancéreux oraux</a:t>
            </a:r>
            <a:endParaRPr lang="fr-FR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29198" y="420499"/>
            <a:ext cx="18213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chemeClr val="accent3">
                    <a:lumMod val="50000"/>
                  </a:schemeClr>
                </a:solidFill>
              </a:rPr>
              <a:t>(liste non exhaustive Juin 2016)</a:t>
            </a:r>
            <a:endParaRPr lang="fr-FR" sz="1000" dirty="0"/>
          </a:p>
        </p:txBody>
      </p:sp>
      <p:sp>
        <p:nvSpPr>
          <p:cNvPr id="7" name="ZoneTexte 6"/>
          <p:cNvSpPr txBox="1"/>
          <p:nvPr/>
        </p:nvSpPr>
        <p:spPr>
          <a:xfrm>
            <a:off x="142852" y="380968"/>
            <a:ext cx="2960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Sources: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medit</a:t>
            </a:r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 Haute-Normandie;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ROHLim</a:t>
            </a:r>
            <a:endParaRPr lang="fr-F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90" y="666720"/>
          <a:ext cx="6429398" cy="883064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00198"/>
                <a:gridCol w="1357322"/>
                <a:gridCol w="1428760"/>
                <a:gridCol w="2143118"/>
              </a:tblGrid>
              <a:tr h="23585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/>
                        <a:t>Nom du médicament</a:t>
                      </a:r>
                      <a:endParaRPr lang="fr-FR" sz="1600" b="1" dirty="0"/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Indications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Posologies</a:t>
                      </a:r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usuelles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Plan de prise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chemeClr val="tx1"/>
                          </a:solidFill>
                        </a:rPr>
                        <a:t>Lynparsa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®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Olaparib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Gynéco (ovaire, trompes)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2x400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mg/j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Soit 800 mg/j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</a:t>
                      </a:r>
                      <a:r>
                        <a:rPr lang="fr-FR" sz="1200" dirty="0" smtClean="0"/>
                        <a:t>prises,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matin </a:t>
                      </a:r>
                      <a:r>
                        <a:rPr lang="fr-FR" sz="1200" dirty="0" smtClean="0"/>
                        <a:t>et soir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(2h avant et 1h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Megace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Mégestrol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160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Méthotrexate</a:t>
                      </a:r>
                      <a:r>
                        <a:rPr lang="fr-FR" sz="1400" b="1" dirty="0"/>
                        <a:t> Bellon®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Méthotrexate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Leucémie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Variable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10 à 15 mg/m</a:t>
                      </a:r>
                      <a:r>
                        <a:rPr lang="fr-FR" sz="12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Une fois par semaine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 (</a:t>
                      </a:r>
                      <a:r>
                        <a:rPr lang="fr-FR" sz="1200" b="1" dirty="0" smtClean="0"/>
                        <a:t>hebdomadaire)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Navelbine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Vinorelbine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en surface corporelle variable en fonction du protocole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 (</a:t>
                      </a:r>
                      <a:r>
                        <a:rPr lang="fr-FR" sz="1200" b="1" dirty="0" smtClean="0"/>
                        <a:t>hebdomadaire)</a:t>
                      </a:r>
                    </a:p>
                    <a:p>
                      <a:pPr algn="ctr"/>
                      <a:r>
                        <a:rPr lang="fr-FR" sz="1200" dirty="0" smtClean="0"/>
                        <a:t>Même jour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89882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Nexavar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Sorafénib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Rein</a:t>
                      </a:r>
                    </a:p>
                    <a:p>
                      <a:pPr algn="ctr"/>
                      <a:r>
                        <a:rPr lang="fr-FR" sz="1200" dirty="0" err="1" smtClean="0">
                          <a:solidFill>
                            <a:schemeClr val="tx1"/>
                          </a:solidFill>
                        </a:rPr>
                        <a:t>Hépato-cellulaire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2x400 mg/j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Soit 800 mg/j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prises, matin et soir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</a:t>
                      </a:r>
                      <a:r>
                        <a:rPr lang="fr-FR" sz="1200" baseline="0" dirty="0" smtClean="0"/>
                        <a:t> des repas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Ou avec repas pauvre ou modérément riche en graisse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En dehors du repas (1h avant et 2h après) si repas riche en graisse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/>
                        <a:t>Nolvadex®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Tamoxifène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20 mg/j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2x10 mg 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 ou deux par jour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72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err="1" smtClean="0"/>
                        <a:t>Sprycel</a:t>
                      </a:r>
                      <a:r>
                        <a:rPr lang="fr-FR" sz="1400" b="1" dirty="0" smtClean="0"/>
                        <a:t>®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Dasatinib</a:t>
                      </a:r>
                      <a:r>
                        <a:rPr lang="fr-FR" sz="1400" dirty="0" smtClean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Leucémie 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(LAL, LMC)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100 mg/j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140 mg/j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variable 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725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Stivarga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Régorafénib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Colon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GIST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160 mg/j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3sem./4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Après un repas léger en graisse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5428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Sutent</a:t>
                      </a:r>
                      <a:r>
                        <a:rPr lang="fr-FR" sz="1400" b="1" dirty="0" smtClean="0"/>
                        <a:t>®</a:t>
                      </a: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/>
                        <a:t>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Sunitinib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Rein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GIST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Pancréas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50 mg/j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4 sem./6</a:t>
                      </a:r>
                    </a:p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37.5 mg/j continu (pancréas)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Tafinlar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Dabrafénib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Mélanome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2x75 mg /j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Soit 150 mg/j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 séparées de 12 h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et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58439" y="83074"/>
            <a:ext cx="4485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Médicaments anticancéreux oraux</a:t>
            </a:r>
            <a:endParaRPr lang="fr-FR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29198" y="420499"/>
            <a:ext cx="18213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chemeClr val="accent3">
                    <a:lumMod val="50000"/>
                  </a:schemeClr>
                </a:solidFill>
              </a:rPr>
              <a:t>(liste non exhaustive Juin 2016)</a:t>
            </a:r>
            <a:endParaRPr lang="fr-FR" sz="1000" dirty="0"/>
          </a:p>
        </p:txBody>
      </p:sp>
      <p:sp>
        <p:nvSpPr>
          <p:cNvPr id="7" name="ZoneTexte 6"/>
          <p:cNvSpPr txBox="1"/>
          <p:nvPr/>
        </p:nvSpPr>
        <p:spPr>
          <a:xfrm>
            <a:off x="142852" y="380968"/>
            <a:ext cx="2960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Sources: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medit</a:t>
            </a:r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 Haute-Normandie;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ROHLim</a:t>
            </a:r>
            <a:endParaRPr lang="fr-F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90" y="666720"/>
          <a:ext cx="6429398" cy="914406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00198"/>
                <a:gridCol w="1357322"/>
                <a:gridCol w="1428760"/>
                <a:gridCol w="2143118"/>
              </a:tblGrid>
              <a:tr h="23585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/>
                        <a:t>Nom du médicament</a:t>
                      </a:r>
                      <a:endParaRPr lang="fr-FR" sz="1600" b="1" dirty="0"/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Indications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Posologies</a:t>
                      </a:r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usuelles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Plan de prise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Tarceva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Erlotinib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Pancréas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150 mg/j (poumon)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100mg/j (pancréas)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unique,</a:t>
                      </a:r>
                      <a:r>
                        <a:rPr lang="fr-FR" sz="1200" baseline="0" dirty="0" smtClean="0"/>
                        <a:t> le </a:t>
                      </a:r>
                      <a:r>
                        <a:rPr lang="fr-FR" sz="1200" dirty="0" smtClean="0"/>
                        <a:t>matin à jeun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ou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err="1" smtClean="0"/>
                        <a:t>Targretin</a:t>
                      </a:r>
                      <a:r>
                        <a:rPr lang="fr-FR" sz="1400" b="1" dirty="0" smtClean="0"/>
                        <a:t>® </a:t>
                      </a: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Bexarotène</a:t>
                      </a:r>
                      <a:r>
                        <a:rPr lang="fr-FR" sz="1400" dirty="0" smtClean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Lymphomes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300 mg/m</a:t>
                      </a:r>
                      <a:r>
                        <a:rPr lang="fr-FR" sz="12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variable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unique,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Au</a:t>
                      </a:r>
                      <a:r>
                        <a:rPr lang="fr-FR" sz="1200" baseline="0" dirty="0" smtClean="0"/>
                        <a:t> cours</a:t>
                      </a:r>
                      <a:r>
                        <a:rPr lang="fr-FR" sz="1200" dirty="0" smtClean="0"/>
                        <a:t> du repas 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err="1" smtClean="0"/>
                        <a:t>Tasigna</a:t>
                      </a:r>
                      <a:r>
                        <a:rPr lang="fr-FR" sz="1400" b="1" dirty="0" smtClean="0"/>
                        <a:t>®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nilotinib</a:t>
                      </a:r>
                      <a:r>
                        <a:rPr lang="fr-FR" sz="1400" dirty="0" smtClean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Leucémies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(LMC)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300 mg /j 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ou 400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</a:t>
                      </a:r>
                    </a:p>
                    <a:p>
                      <a:pPr algn="ctr"/>
                      <a:r>
                        <a:rPr lang="fr-FR" sz="1200" dirty="0" smtClean="0"/>
                        <a:t>12</a:t>
                      </a:r>
                      <a:r>
                        <a:rPr lang="fr-FR" sz="1200" baseline="0" dirty="0" smtClean="0"/>
                        <a:t> h d’intervalle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Témodal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Témozolomide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Cerveau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(Gliome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</a:rPr>
                        <a:t>Glioblastome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variable en fonction du protocole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à jeun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 distance d’au moins 1 h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 smtClean="0"/>
                        <a:t>Tyverb</a:t>
                      </a:r>
                      <a:r>
                        <a:rPr lang="fr-FR" sz="1400" b="1" dirty="0" smtClean="0"/>
                        <a:t>®</a:t>
                      </a:r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/>
                        <a:t> </a:t>
                      </a: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Lapatinib</a:t>
                      </a:r>
                      <a:r>
                        <a:rPr lang="fr-FR" sz="1400" dirty="0" smtClean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1000 mg/j à 1500 mg/j en fonction du protocole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ou 1h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Votrient</a:t>
                      </a:r>
                      <a:r>
                        <a:rPr lang="fr-FR" sz="1400" b="1" dirty="0"/>
                        <a:t>®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Pazopanib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Rein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Sarcomes tissus mous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800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ou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44" marR="944" marT="1819" marB="1819" anchor="ctr"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Xalkori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Crizotinib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2x250 mg/j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Soit 500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Deux prises,</a:t>
                      </a:r>
                    </a:p>
                    <a:p>
                      <a:pPr algn="ctr"/>
                      <a:r>
                        <a:rPr lang="fr-FR" sz="1000" dirty="0" smtClean="0"/>
                        <a:t>Même heure</a:t>
                      </a:r>
                    </a:p>
                    <a:p>
                      <a:pPr algn="ctr"/>
                      <a:r>
                        <a:rPr lang="fr-FR" sz="1000" dirty="0" smtClean="0"/>
                        <a:t>Pendant ou en dehors du repas </a:t>
                      </a:r>
                      <a:endParaRPr lang="fr-FR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Xeloda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Capécitabine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Colon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Sein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Gastrique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continu ou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fr-FR" sz="12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2sem./3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Posologie en surface corporelle variable en fonction du protocole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</a:t>
                      </a:r>
                    </a:p>
                    <a:p>
                      <a:pPr algn="ctr"/>
                      <a:r>
                        <a:rPr lang="fr-FR" sz="1200" dirty="0" smtClean="0"/>
                        <a:t>12</a:t>
                      </a:r>
                      <a:r>
                        <a:rPr lang="fr-FR" sz="1200" baseline="0" dirty="0" smtClean="0"/>
                        <a:t> h d’intervalle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baseline="0" dirty="0" smtClean="0"/>
                        <a:t>Même heure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30’ en dehors du repas (décalage de1h à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585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Xtandi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Enzalutamide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Prostate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160 mg/j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unique,</a:t>
                      </a:r>
                    </a:p>
                    <a:p>
                      <a:pPr algn="ctr"/>
                      <a:r>
                        <a:rPr lang="fr-FR" sz="1200" dirty="0" smtClean="0"/>
                        <a:t>Même heure</a:t>
                      </a:r>
                    </a:p>
                    <a:p>
                      <a:pPr algn="ctr"/>
                      <a:r>
                        <a:rPr lang="fr-FR" sz="1200" dirty="0" smtClean="0"/>
                        <a:t>Pendant ou en dehors du repas 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1956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Zelboraf</a:t>
                      </a:r>
                      <a:r>
                        <a:rPr lang="fr-FR" sz="1400" b="1" dirty="0"/>
                        <a:t>® </a:t>
                      </a:r>
                      <a:r>
                        <a:rPr lang="fr-FR" sz="1400" dirty="0"/>
                        <a:t>(</a:t>
                      </a:r>
                      <a:r>
                        <a:rPr lang="fr-FR" sz="1400" dirty="0" err="1"/>
                        <a:t>Vémurafénib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Mélanome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4x240 mg matin et soir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Soit 960 mg 2/j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Deux prises</a:t>
                      </a:r>
                    </a:p>
                    <a:p>
                      <a:pPr algn="ctr"/>
                      <a:r>
                        <a:rPr lang="fr-FR" sz="1200" dirty="0" smtClean="0"/>
                        <a:t>12</a:t>
                      </a:r>
                      <a:r>
                        <a:rPr lang="fr-FR" sz="1200" baseline="0" dirty="0" smtClean="0"/>
                        <a:t> h d’intervalle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Même heure</a:t>
                      </a:r>
                      <a:endParaRPr lang="fr-FR" sz="1200" dirty="0" smtClean="0"/>
                    </a:p>
                    <a:p>
                      <a:pPr algn="ctr"/>
                      <a:r>
                        <a:rPr lang="fr-FR" sz="1200" dirty="0" smtClean="0"/>
                        <a:t>Pendant ou en dehors du repas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8109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Zykadia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/>
                        <a:t>Céritinib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Poumon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750 mg/j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Prise unique, à jeun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(2h avant ou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Zytiga</a:t>
                      </a:r>
                      <a:r>
                        <a:rPr lang="fr-FR" sz="1400" b="1" dirty="0"/>
                        <a:t>® </a:t>
                      </a:r>
                      <a:endParaRPr lang="fr-FR" sz="1400" b="1" dirty="0" smtClean="0"/>
                    </a:p>
                    <a:p>
                      <a:pPr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/>
                        <a:t>(</a:t>
                      </a:r>
                      <a:r>
                        <a:rPr lang="fr-FR" sz="1400" dirty="0" err="1" smtClean="0"/>
                        <a:t>Abiratérone</a:t>
                      </a:r>
                      <a:r>
                        <a:rPr lang="fr-FR" sz="1400" dirty="0"/>
                        <a:t>)</a:t>
                      </a:r>
                    </a:p>
                  </a:txBody>
                  <a:tcPr marL="944" marR="944" marT="1819" marB="18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Prostate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solidFill>
                            <a:schemeClr val="tx1"/>
                          </a:solidFill>
                        </a:rPr>
                        <a:t>1 g/j</a:t>
                      </a:r>
                      <a:endParaRPr lang="fr-FR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Prise unique,</a:t>
                      </a:r>
                    </a:p>
                    <a:p>
                      <a:pPr algn="ctr"/>
                      <a:r>
                        <a:rPr lang="fr-FR" sz="1200" dirty="0" smtClean="0"/>
                        <a:t>En dehors du repas (1h avant ou 2h après)</a:t>
                      </a:r>
                      <a:endParaRPr lang="fr-F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58439" y="83074"/>
            <a:ext cx="4485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Médicaments anticancéreux oraux</a:t>
            </a:r>
            <a:endParaRPr lang="fr-FR" sz="1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29198" y="420499"/>
            <a:ext cx="18213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chemeClr val="accent3">
                    <a:lumMod val="50000"/>
                  </a:schemeClr>
                </a:solidFill>
              </a:rPr>
              <a:t>(liste non exhaustive Juin 2016)</a:t>
            </a:r>
            <a:endParaRPr lang="fr-FR" sz="1000" dirty="0"/>
          </a:p>
        </p:txBody>
      </p:sp>
      <p:sp>
        <p:nvSpPr>
          <p:cNvPr id="7" name="ZoneTexte 6"/>
          <p:cNvSpPr txBox="1"/>
          <p:nvPr/>
        </p:nvSpPr>
        <p:spPr>
          <a:xfrm>
            <a:off x="142852" y="380968"/>
            <a:ext cx="2960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Sources: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medit</a:t>
            </a:r>
            <a:r>
              <a:rPr lang="fr-FR" sz="1200" dirty="0" smtClean="0">
                <a:solidFill>
                  <a:schemeClr val="accent3">
                    <a:lumMod val="50000"/>
                  </a:schemeClr>
                </a:solidFill>
              </a:rPr>
              <a:t> Haute-Normandie; </a:t>
            </a:r>
            <a:r>
              <a:rPr lang="fr-FR" sz="1200" dirty="0" err="1" smtClean="0">
                <a:solidFill>
                  <a:schemeClr val="accent3">
                    <a:lumMod val="50000"/>
                  </a:schemeClr>
                </a:solidFill>
              </a:rPr>
              <a:t>ROHLim</a:t>
            </a:r>
            <a:endParaRPr lang="fr-F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1270</Words>
  <Application>Microsoft Office PowerPoint</Application>
  <PresentationFormat>Format A4 (210 x 297 mm)</PresentationFormat>
  <Paragraphs>354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SICARD</cp:lastModifiedBy>
  <cp:revision>33</cp:revision>
  <dcterms:created xsi:type="dcterms:W3CDTF">2016-06-02T06:33:02Z</dcterms:created>
  <dcterms:modified xsi:type="dcterms:W3CDTF">2016-06-02T17:47:37Z</dcterms:modified>
</cp:coreProperties>
</file>